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Lst>
  <p:sldSz cx="7556500" cy="106934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Lato 2" charset="1" panose="020F0502020204030203"/>
      <p:regular r:id="rId10"/>
    </p:embeddedFont>
    <p:embeddedFont>
      <p:font typeface="Lato 2 Bold" charset="1" panose="020F0502020204030203"/>
      <p:regular r:id="rId11"/>
    </p:embeddedFont>
    <p:embeddedFont>
      <p:font typeface="Lato 2 Italics" charset="1" panose="020F0502020204030203"/>
      <p:regular r:id="rId12"/>
    </p:embeddedFont>
    <p:embeddedFont>
      <p:font typeface="Lato 2 Bold Italics" charset="1" panose="020F0502020204030203"/>
      <p:regular r:id="rId13"/>
    </p:embeddedFont>
    <p:embeddedFont>
      <p:font typeface="Lato 1" charset="1" panose="020F0502020204030203"/>
      <p:regular r:id="rId14"/>
    </p:embeddedFont>
    <p:embeddedFont>
      <p:font typeface="Lato 1 Bold" charset="1" panose="020F0502020204030203"/>
      <p:regular r:id="rId15"/>
    </p:embeddedFont>
    <p:embeddedFont>
      <p:font typeface="Lato 1 Italics" charset="1" panose="020F0502020204030203"/>
      <p:regular r:id="rId16"/>
    </p:embeddedFont>
    <p:embeddedFont>
      <p:font typeface="Lato 1 Bold Italics" charset="1" panose="020F0502020204030203"/>
      <p:regular r:id="rId17"/>
    </p:embeddedFont>
    <p:embeddedFont>
      <p:font typeface="Lato 1 Thin" charset="1" panose="020F0502020204030203"/>
      <p:regular r:id="rId18"/>
    </p:embeddedFont>
    <p:embeddedFont>
      <p:font typeface="Lato 1 Thin Italics" charset="1" panose="020F0502020204030203"/>
      <p:regular r:id="rId19"/>
    </p:embeddedFont>
    <p:embeddedFont>
      <p:font typeface="Lato 1 Light" charset="1" panose="020F0502020204030203"/>
      <p:regular r:id="rId20"/>
    </p:embeddedFont>
    <p:embeddedFont>
      <p:font typeface="Lato 1 Light Italics" charset="1" panose="020F0502020204030203"/>
      <p:regular r:id="rId21"/>
    </p:embeddedFont>
    <p:embeddedFont>
      <p:font typeface="Lato 1 Heavy" charset="1" panose="020F0502020204030203"/>
      <p:regular r:id="rId22"/>
    </p:embeddedFont>
    <p:embeddedFont>
      <p:font typeface="Lato 1 Heavy Italics" charset="1" panose="020F0502020204030203"/>
      <p:regular r:id="rId23"/>
    </p:embeddedFont>
    <p:embeddedFont>
      <p:font typeface="Nunito Sans" charset="1" panose="00000500000000000000"/>
      <p:regular r:id="rId24"/>
    </p:embeddedFont>
    <p:embeddedFont>
      <p:font typeface="Nunito Sans Bold" charset="1" panose="00000800000000000000"/>
      <p:regular r:id="rId25"/>
    </p:embeddedFont>
    <p:embeddedFont>
      <p:font typeface="Nunito Sans Italics" charset="1" panose="00000500000000000000"/>
      <p:regular r:id="rId26"/>
    </p:embeddedFont>
    <p:embeddedFont>
      <p:font typeface="Nunito Sans Bold Italics" charset="1" panose="00000800000000000000"/>
      <p:regular r:id="rId27"/>
    </p:embeddedFont>
    <p:embeddedFont>
      <p:font typeface="Nunito Sans Extra-Light" charset="1" panose="00000300000000000000"/>
      <p:regular r:id="rId28"/>
    </p:embeddedFont>
    <p:embeddedFont>
      <p:font typeface="Nunito Sans Extra-Light Italics" charset="1" panose="00000300000000000000"/>
      <p:regular r:id="rId29"/>
    </p:embeddedFont>
    <p:embeddedFont>
      <p:font typeface="Nunito Sans Light" charset="1" panose="00000400000000000000"/>
      <p:regular r:id="rId30"/>
    </p:embeddedFont>
    <p:embeddedFont>
      <p:font typeface="Nunito Sans Light Italics" charset="1" panose="00000400000000000000"/>
      <p:regular r:id="rId31"/>
    </p:embeddedFont>
    <p:embeddedFont>
      <p:font typeface="Nunito Sans Semi-Bold" charset="1" panose="00000700000000000000"/>
      <p:regular r:id="rId32"/>
    </p:embeddedFont>
    <p:embeddedFont>
      <p:font typeface="Nunito Sans Semi-Bold Italics" charset="1" panose="00000700000000000000"/>
      <p:regular r:id="rId33"/>
    </p:embeddedFont>
    <p:embeddedFont>
      <p:font typeface="Nunito Sans Ultra-Bold" charset="1" panose="00000900000000000000"/>
      <p:regular r:id="rId34"/>
    </p:embeddedFont>
    <p:embeddedFont>
      <p:font typeface="Nunito Sans Ultra-Bold Italics" charset="1" panose="00000900000000000000"/>
      <p:regular r:id="rId35"/>
    </p:embeddedFont>
    <p:embeddedFont>
      <p:font typeface="Nunito Sans Heavy" charset="1" panose="00000A00000000000000"/>
      <p:regular r:id="rId36"/>
    </p:embeddedFont>
    <p:embeddedFont>
      <p:font typeface="Nunito Sans Heavy Italics" charset="1" panose="00000A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svg>
</file>

<file path=ppt/media/image5.png>
</file>

<file path=ppt/media/image6.svg>
</file>

<file path=ppt/media/image7.png>
</file>

<file path=ppt/media/image8.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556" y="0"/>
            <a:ext cx="2888666" cy="10809804"/>
            <a:chOff x="0" y="0"/>
            <a:chExt cx="1054907" cy="3947613"/>
          </a:xfrm>
        </p:grpSpPr>
        <p:sp>
          <p:nvSpPr>
            <p:cNvPr name="Freeform 3" id="3"/>
            <p:cNvSpPr/>
            <p:nvPr/>
          </p:nvSpPr>
          <p:spPr>
            <a:xfrm flipH="false" flipV="false" rot="0">
              <a:off x="0" y="0"/>
              <a:ext cx="1054907" cy="3947613"/>
            </a:xfrm>
            <a:custGeom>
              <a:avLst/>
              <a:gdLst/>
              <a:ahLst/>
              <a:cxnLst/>
              <a:rect r="r" b="b" t="t" l="l"/>
              <a:pathLst>
                <a:path h="3947613" w="1054907">
                  <a:moveTo>
                    <a:pt x="0" y="0"/>
                  </a:moveTo>
                  <a:lnTo>
                    <a:pt x="1054907" y="0"/>
                  </a:lnTo>
                  <a:lnTo>
                    <a:pt x="1054907" y="3947613"/>
                  </a:lnTo>
                  <a:lnTo>
                    <a:pt x="0" y="3947613"/>
                  </a:lnTo>
                  <a:close/>
                </a:path>
              </a:pathLst>
            </a:custGeom>
            <a:solidFill>
              <a:srgbClr val="D9D9D9"/>
            </a:solidFill>
          </p:spPr>
        </p:sp>
      </p:grpSp>
      <p:grpSp>
        <p:nvGrpSpPr>
          <p:cNvPr name="Group 4" id="4"/>
          <p:cNvGrpSpPr/>
          <p:nvPr/>
        </p:nvGrpSpPr>
        <p:grpSpPr>
          <a:xfrm rot="0">
            <a:off x="424958" y="3003537"/>
            <a:ext cx="2038750" cy="345959"/>
            <a:chOff x="0" y="0"/>
            <a:chExt cx="730642" cy="123984"/>
          </a:xfrm>
        </p:grpSpPr>
        <p:sp>
          <p:nvSpPr>
            <p:cNvPr name="Freeform 5" id="5"/>
            <p:cNvSpPr/>
            <p:nvPr/>
          </p:nvSpPr>
          <p:spPr>
            <a:xfrm flipH="false" flipV="false" rot="0">
              <a:off x="0" y="0"/>
              <a:ext cx="730642" cy="123984"/>
            </a:xfrm>
            <a:custGeom>
              <a:avLst/>
              <a:gdLst/>
              <a:ahLst/>
              <a:cxnLst/>
              <a:rect r="r" b="b" t="t" l="l"/>
              <a:pathLst>
                <a:path h="123984" w="730642">
                  <a:moveTo>
                    <a:pt x="61992" y="0"/>
                  </a:moveTo>
                  <a:lnTo>
                    <a:pt x="668650" y="0"/>
                  </a:lnTo>
                  <a:cubicBezTo>
                    <a:pt x="685091" y="0"/>
                    <a:pt x="700859" y="6531"/>
                    <a:pt x="712485" y="18157"/>
                  </a:cubicBezTo>
                  <a:cubicBezTo>
                    <a:pt x="724111" y="29783"/>
                    <a:pt x="730642" y="45551"/>
                    <a:pt x="730642" y="61992"/>
                  </a:cubicBezTo>
                  <a:lnTo>
                    <a:pt x="730642" y="61992"/>
                  </a:lnTo>
                  <a:cubicBezTo>
                    <a:pt x="730642" y="78433"/>
                    <a:pt x="724111" y="94201"/>
                    <a:pt x="712485" y="105827"/>
                  </a:cubicBezTo>
                  <a:cubicBezTo>
                    <a:pt x="700859" y="117453"/>
                    <a:pt x="685091" y="123984"/>
                    <a:pt x="668650" y="123984"/>
                  </a:cubicBezTo>
                  <a:lnTo>
                    <a:pt x="61992" y="123984"/>
                  </a:lnTo>
                  <a:cubicBezTo>
                    <a:pt x="45551" y="123984"/>
                    <a:pt x="29783" y="117453"/>
                    <a:pt x="18157" y="105827"/>
                  </a:cubicBezTo>
                  <a:cubicBezTo>
                    <a:pt x="6531" y="94201"/>
                    <a:pt x="0" y="78433"/>
                    <a:pt x="0" y="61992"/>
                  </a:cubicBezTo>
                  <a:lnTo>
                    <a:pt x="0" y="61992"/>
                  </a:lnTo>
                  <a:cubicBezTo>
                    <a:pt x="0" y="45551"/>
                    <a:pt x="6531" y="29783"/>
                    <a:pt x="18157" y="18157"/>
                  </a:cubicBezTo>
                  <a:cubicBezTo>
                    <a:pt x="29783" y="6531"/>
                    <a:pt x="45551" y="0"/>
                    <a:pt x="61992" y="0"/>
                  </a:cubicBezTo>
                  <a:close/>
                </a:path>
              </a:pathLst>
            </a:custGeom>
            <a:solidFill>
              <a:srgbClr val="444440"/>
            </a:solidFill>
          </p:spPr>
        </p:sp>
        <p:sp>
          <p:nvSpPr>
            <p:cNvPr name="TextBox 6" id="6"/>
            <p:cNvSpPr txBox="true"/>
            <p:nvPr/>
          </p:nvSpPr>
          <p:spPr>
            <a:xfrm>
              <a:off x="0" y="-9525"/>
              <a:ext cx="730642" cy="133509"/>
            </a:xfrm>
            <a:prstGeom prst="rect">
              <a:avLst/>
            </a:prstGeom>
          </p:spPr>
          <p:txBody>
            <a:bodyPr anchor="ctr" rtlCol="false" tIns="50800" lIns="50800" bIns="50800" rIns="50800"/>
            <a:lstStyle/>
            <a:p>
              <a:pPr algn="ctr">
                <a:lnSpc>
                  <a:spcPts val="1589"/>
                </a:lnSpc>
              </a:pPr>
            </a:p>
          </p:txBody>
        </p:sp>
      </p:grpSp>
      <p:grpSp>
        <p:nvGrpSpPr>
          <p:cNvPr name="Group 7" id="7"/>
          <p:cNvGrpSpPr/>
          <p:nvPr/>
        </p:nvGrpSpPr>
        <p:grpSpPr>
          <a:xfrm rot="0">
            <a:off x="424958" y="5082992"/>
            <a:ext cx="2038750" cy="345959"/>
            <a:chOff x="0" y="0"/>
            <a:chExt cx="730642" cy="123984"/>
          </a:xfrm>
        </p:grpSpPr>
        <p:sp>
          <p:nvSpPr>
            <p:cNvPr name="Freeform 8" id="8"/>
            <p:cNvSpPr/>
            <p:nvPr/>
          </p:nvSpPr>
          <p:spPr>
            <a:xfrm flipH="false" flipV="false" rot="0">
              <a:off x="0" y="0"/>
              <a:ext cx="730642" cy="123984"/>
            </a:xfrm>
            <a:custGeom>
              <a:avLst/>
              <a:gdLst/>
              <a:ahLst/>
              <a:cxnLst/>
              <a:rect r="r" b="b" t="t" l="l"/>
              <a:pathLst>
                <a:path h="123984" w="730642">
                  <a:moveTo>
                    <a:pt x="61992" y="0"/>
                  </a:moveTo>
                  <a:lnTo>
                    <a:pt x="668650" y="0"/>
                  </a:lnTo>
                  <a:cubicBezTo>
                    <a:pt x="685091" y="0"/>
                    <a:pt x="700859" y="6531"/>
                    <a:pt x="712485" y="18157"/>
                  </a:cubicBezTo>
                  <a:cubicBezTo>
                    <a:pt x="724111" y="29783"/>
                    <a:pt x="730642" y="45551"/>
                    <a:pt x="730642" y="61992"/>
                  </a:cubicBezTo>
                  <a:lnTo>
                    <a:pt x="730642" y="61992"/>
                  </a:lnTo>
                  <a:cubicBezTo>
                    <a:pt x="730642" y="78433"/>
                    <a:pt x="724111" y="94201"/>
                    <a:pt x="712485" y="105827"/>
                  </a:cubicBezTo>
                  <a:cubicBezTo>
                    <a:pt x="700859" y="117453"/>
                    <a:pt x="685091" y="123984"/>
                    <a:pt x="668650" y="123984"/>
                  </a:cubicBezTo>
                  <a:lnTo>
                    <a:pt x="61992" y="123984"/>
                  </a:lnTo>
                  <a:cubicBezTo>
                    <a:pt x="45551" y="123984"/>
                    <a:pt x="29783" y="117453"/>
                    <a:pt x="18157" y="105827"/>
                  </a:cubicBezTo>
                  <a:cubicBezTo>
                    <a:pt x="6531" y="94201"/>
                    <a:pt x="0" y="78433"/>
                    <a:pt x="0" y="61992"/>
                  </a:cubicBezTo>
                  <a:lnTo>
                    <a:pt x="0" y="61992"/>
                  </a:lnTo>
                  <a:cubicBezTo>
                    <a:pt x="0" y="45551"/>
                    <a:pt x="6531" y="29783"/>
                    <a:pt x="18157" y="18157"/>
                  </a:cubicBezTo>
                  <a:cubicBezTo>
                    <a:pt x="29783" y="6531"/>
                    <a:pt x="45551" y="0"/>
                    <a:pt x="61992" y="0"/>
                  </a:cubicBezTo>
                  <a:close/>
                </a:path>
              </a:pathLst>
            </a:custGeom>
            <a:solidFill>
              <a:srgbClr val="444440"/>
            </a:solidFill>
          </p:spPr>
        </p:sp>
        <p:sp>
          <p:nvSpPr>
            <p:cNvPr name="TextBox 9" id="9"/>
            <p:cNvSpPr txBox="true"/>
            <p:nvPr/>
          </p:nvSpPr>
          <p:spPr>
            <a:xfrm>
              <a:off x="0" y="-9525"/>
              <a:ext cx="730642" cy="133509"/>
            </a:xfrm>
            <a:prstGeom prst="rect">
              <a:avLst/>
            </a:prstGeom>
          </p:spPr>
          <p:txBody>
            <a:bodyPr anchor="ctr" rtlCol="false" tIns="50800" lIns="50800" bIns="50800" rIns="50800"/>
            <a:lstStyle/>
            <a:p>
              <a:pPr algn="ctr">
                <a:lnSpc>
                  <a:spcPts val="1589"/>
                </a:lnSpc>
              </a:pPr>
            </a:p>
          </p:txBody>
        </p:sp>
      </p:grpSp>
      <p:grpSp>
        <p:nvGrpSpPr>
          <p:cNvPr name="Group 10" id="10"/>
          <p:cNvGrpSpPr/>
          <p:nvPr/>
        </p:nvGrpSpPr>
        <p:grpSpPr>
          <a:xfrm rot="0">
            <a:off x="424958" y="7908910"/>
            <a:ext cx="2038750" cy="345959"/>
            <a:chOff x="0" y="0"/>
            <a:chExt cx="730642" cy="123984"/>
          </a:xfrm>
        </p:grpSpPr>
        <p:sp>
          <p:nvSpPr>
            <p:cNvPr name="Freeform 11" id="11"/>
            <p:cNvSpPr/>
            <p:nvPr/>
          </p:nvSpPr>
          <p:spPr>
            <a:xfrm flipH="false" flipV="false" rot="0">
              <a:off x="0" y="0"/>
              <a:ext cx="730642" cy="123984"/>
            </a:xfrm>
            <a:custGeom>
              <a:avLst/>
              <a:gdLst/>
              <a:ahLst/>
              <a:cxnLst/>
              <a:rect r="r" b="b" t="t" l="l"/>
              <a:pathLst>
                <a:path h="123984" w="730642">
                  <a:moveTo>
                    <a:pt x="61992" y="0"/>
                  </a:moveTo>
                  <a:lnTo>
                    <a:pt x="668650" y="0"/>
                  </a:lnTo>
                  <a:cubicBezTo>
                    <a:pt x="685091" y="0"/>
                    <a:pt x="700859" y="6531"/>
                    <a:pt x="712485" y="18157"/>
                  </a:cubicBezTo>
                  <a:cubicBezTo>
                    <a:pt x="724111" y="29783"/>
                    <a:pt x="730642" y="45551"/>
                    <a:pt x="730642" y="61992"/>
                  </a:cubicBezTo>
                  <a:lnTo>
                    <a:pt x="730642" y="61992"/>
                  </a:lnTo>
                  <a:cubicBezTo>
                    <a:pt x="730642" y="78433"/>
                    <a:pt x="724111" y="94201"/>
                    <a:pt x="712485" y="105827"/>
                  </a:cubicBezTo>
                  <a:cubicBezTo>
                    <a:pt x="700859" y="117453"/>
                    <a:pt x="685091" y="123984"/>
                    <a:pt x="668650" y="123984"/>
                  </a:cubicBezTo>
                  <a:lnTo>
                    <a:pt x="61992" y="123984"/>
                  </a:lnTo>
                  <a:cubicBezTo>
                    <a:pt x="45551" y="123984"/>
                    <a:pt x="29783" y="117453"/>
                    <a:pt x="18157" y="105827"/>
                  </a:cubicBezTo>
                  <a:cubicBezTo>
                    <a:pt x="6531" y="94201"/>
                    <a:pt x="0" y="78433"/>
                    <a:pt x="0" y="61992"/>
                  </a:cubicBezTo>
                  <a:lnTo>
                    <a:pt x="0" y="61992"/>
                  </a:lnTo>
                  <a:cubicBezTo>
                    <a:pt x="0" y="45551"/>
                    <a:pt x="6531" y="29783"/>
                    <a:pt x="18157" y="18157"/>
                  </a:cubicBezTo>
                  <a:cubicBezTo>
                    <a:pt x="29783" y="6531"/>
                    <a:pt x="45551" y="0"/>
                    <a:pt x="61992" y="0"/>
                  </a:cubicBezTo>
                  <a:close/>
                </a:path>
              </a:pathLst>
            </a:custGeom>
            <a:solidFill>
              <a:srgbClr val="444440"/>
            </a:solidFill>
          </p:spPr>
        </p:sp>
        <p:sp>
          <p:nvSpPr>
            <p:cNvPr name="TextBox 12" id="12"/>
            <p:cNvSpPr txBox="true"/>
            <p:nvPr/>
          </p:nvSpPr>
          <p:spPr>
            <a:xfrm>
              <a:off x="0" y="-9525"/>
              <a:ext cx="730642" cy="133509"/>
            </a:xfrm>
            <a:prstGeom prst="rect">
              <a:avLst/>
            </a:prstGeom>
          </p:spPr>
          <p:txBody>
            <a:bodyPr anchor="ctr" rtlCol="false" tIns="50800" lIns="50800" bIns="50800" rIns="50800"/>
            <a:lstStyle/>
            <a:p>
              <a:pPr algn="ctr">
                <a:lnSpc>
                  <a:spcPts val="1589"/>
                </a:lnSpc>
              </a:pPr>
            </a:p>
          </p:txBody>
        </p:sp>
      </p:grpSp>
      <p:sp>
        <p:nvSpPr>
          <p:cNvPr name="TextBox 13" id="13"/>
          <p:cNvSpPr txBox="true"/>
          <p:nvPr/>
        </p:nvSpPr>
        <p:spPr>
          <a:xfrm rot="0">
            <a:off x="613737" y="3045762"/>
            <a:ext cx="1666304" cy="219075"/>
          </a:xfrm>
          <a:prstGeom prst="rect">
            <a:avLst/>
          </a:prstGeom>
        </p:spPr>
        <p:txBody>
          <a:bodyPr anchor="t" rtlCol="false" tIns="0" lIns="0" bIns="0" rIns="0">
            <a:spAutoFit/>
          </a:bodyPr>
          <a:lstStyle/>
          <a:p>
            <a:pPr algn="ctr">
              <a:lnSpc>
                <a:spcPts val="1680"/>
              </a:lnSpc>
            </a:pPr>
            <a:r>
              <a:rPr lang="en-US" sz="1400" spc="51">
                <a:solidFill>
                  <a:srgbClr val="FFFFFF"/>
                </a:solidFill>
                <a:latin typeface="Lato 1 Heavy"/>
              </a:rPr>
              <a:t>CONTACT ME</a:t>
            </a:r>
          </a:p>
        </p:txBody>
      </p:sp>
      <p:sp>
        <p:nvSpPr>
          <p:cNvPr name="TextBox 14" id="14"/>
          <p:cNvSpPr txBox="true"/>
          <p:nvPr/>
        </p:nvSpPr>
        <p:spPr>
          <a:xfrm rot="0">
            <a:off x="611181" y="5141671"/>
            <a:ext cx="1666304" cy="219075"/>
          </a:xfrm>
          <a:prstGeom prst="rect">
            <a:avLst/>
          </a:prstGeom>
        </p:spPr>
        <p:txBody>
          <a:bodyPr anchor="t" rtlCol="false" tIns="0" lIns="0" bIns="0" rIns="0">
            <a:spAutoFit/>
          </a:bodyPr>
          <a:lstStyle/>
          <a:p>
            <a:pPr algn="ctr">
              <a:lnSpc>
                <a:spcPts val="1680"/>
              </a:lnSpc>
            </a:pPr>
            <a:r>
              <a:rPr lang="en-US" sz="1400" spc="51">
                <a:solidFill>
                  <a:srgbClr val="FFFFFF"/>
                </a:solidFill>
                <a:latin typeface="Lato 1 Heavy"/>
              </a:rPr>
              <a:t>EDUCATION</a:t>
            </a:r>
          </a:p>
        </p:txBody>
      </p:sp>
      <p:grpSp>
        <p:nvGrpSpPr>
          <p:cNvPr name="Group 15" id="15"/>
          <p:cNvGrpSpPr/>
          <p:nvPr/>
        </p:nvGrpSpPr>
        <p:grpSpPr>
          <a:xfrm rot="0">
            <a:off x="468923" y="3541062"/>
            <a:ext cx="1711333" cy="1265712"/>
            <a:chOff x="0" y="0"/>
            <a:chExt cx="2281778" cy="1687617"/>
          </a:xfrm>
        </p:grpSpPr>
        <p:sp>
          <p:nvSpPr>
            <p:cNvPr name="Freeform 16" id="16"/>
            <p:cNvSpPr/>
            <p:nvPr/>
          </p:nvSpPr>
          <p:spPr>
            <a:xfrm flipH="false" flipV="false" rot="0">
              <a:off x="32025" y="1311697"/>
              <a:ext cx="116998" cy="175497"/>
            </a:xfrm>
            <a:custGeom>
              <a:avLst/>
              <a:gdLst/>
              <a:ahLst/>
              <a:cxnLst/>
              <a:rect r="r" b="b" t="t" l="l"/>
              <a:pathLst>
                <a:path h="175497" w="116998">
                  <a:moveTo>
                    <a:pt x="0" y="0"/>
                  </a:moveTo>
                  <a:lnTo>
                    <a:pt x="116998" y="0"/>
                  </a:lnTo>
                  <a:lnTo>
                    <a:pt x="116998" y="175497"/>
                  </a:lnTo>
                  <a:lnTo>
                    <a:pt x="0" y="17549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7" id="17"/>
            <p:cNvSpPr/>
            <p:nvPr/>
          </p:nvSpPr>
          <p:spPr>
            <a:xfrm flipH="false" flipV="false" rot="0">
              <a:off x="5576" y="900501"/>
              <a:ext cx="169895" cy="169895"/>
            </a:xfrm>
            <a:custGeom>
              <a:avLst/>
              <a:gdLst/>
              <a:ahLst/>
              <a:cxnLst/>
              <a:rect r="r" b="b" t="t" l="l"/>
              <a:pathLst>
                <a:path h="169895" w="169895">
                  <a:moveTo>
                    <a:pt x="0" y="0"/>
                  </a:moveTo>
                  <a:lnTo>
                    <a:pt x="169895" y="0"/>
                  </a:lnTo>
                  <a:lnTo>
                    <a:pt x="169895" y="169896"/>
                  </a:lnTo>
                  <a:lnTo>
                    <a:pt x="0" y="16989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8" id="18"/>
            <p:cNvSpPr/>
            <p:nvPr/>
          </p:nvSpPr>
          <p:spPr>
            <a:xfrm flipH="false" flipV="false" rot="0">
              <a:off x="0" y="464820"/>
              <a:ext cx="181048" cy="181048"/>
            </a:xfrm>
            <a:custGeom>
              <a:avLst/>
              <a:gdLst/>
              <a:ahLst/>
              <a:cxnLst/>
              <a:rect r="r" b="b" t="t" l="l"/>
              <a:pathLst>
                <a:path h="181048" w="181048">
                  <a:moveTo>
                    <a:pt x="0" y="0"/>
                  </a:moveTo>
                  <a:lnTo>
                    <a:pt x="181048" y="0"/>
                  </a:lnTo>
                  <a:lnTo>
                    <a:pt x="181048" y="181048"/>
                  </a:lnTo>
                  <a:lnTo>
                    <a:pt x="0" y="18104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19" id="19"/>
            <p:cNvSpPr/>
            <p:nvPr/>
          </p:nvSpPr>
          <p:spPr>
            <a:xfrm flipH="false" flipV="false" rot="0">
              <a:off x="36125" y="11713"/>
              <a:ext cx="108798" cy="149294"/>
            </a:xfrm>
            <a:custGeom>
              <a:avLst/>
              <a:gdLst/>
              <a:ahLst/>
              <a:cxnLst/>
              <a:rect r="r" b="b" t="t" l="l"/>
              <a:pathLst>
                <a:path h="149294" w="108798">
                  <a:moveTo>
                    <a:pt x="0" y="0"/>
                  </a:moveTo>
                  <a:lnTo>
                    <a:pt x="108798" y="0"/>
                  </a:lnTo>
                  <a:lnTo>
                    <a:pt x="108798" y="149294"/>
                  </a:lnTo>
                  <a:lnTo>
                    <a:pt x="0" y="14929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0" id="20"/>
            <p:cNvSpPr txBox="true"/>
            <p:nvPr/>
          </p:nvSpPr>
          <p:spPr>
            <a:xfrm rot="0">
              <a:off x="326132" y="1283122"/>
              <a:ext cx="1955646" cy="404495"/>
            </a:xfrm>
            <a:prstGeom prst="rect">
              <a:avLst/>
            </a:prstGeom>
          </p:spPr>
          <p:txBody>
            <a:bodyPr anchor="t" rtlCol="false" tIns="0" lIns="0" bIns="0" rIns="0">
              <a:spAutoFit/>
            </a:bodyPr>
            <a:lstStyle/>
            <a:p>
              <a:pPr algn="l" marL="0" indent="0" lvl="0">
                <a:lnSpc>
                  <a:spcPts val="1259"/>
                </a:lnSpc>
                <a:spcBef>
                  <a:spcPct val="0"/>
                </a:spcBef>
              </a:pPr>
              <a:r>
                <a:rPr lang="en-US" sz="899" spc="44">
                  <a:solidFill>
                    <a:srgbClr val="444440"/>
                  </a:solidFill>
                  <a:latin typeface="Lato 2"/>
                </a:rPr>
                <a:t>Uttara#13, Uttara, Dhaka-1230, Bangladesh</a:t>
              </a:r>
            </a:p>
          </p:txBody>
        </p:sp>
        <p:sp>
          <p:nvSpPr>
            <p:cNvPr name="TextBox 21" id="21"/>
            <p:cNvSpPr txBox="true"/>
            <p:nvPr/>
          </p:nvSpPr>
          <p:spPr>
            <a:xfrm rot="0">
              <a:off x="326132" y="863331"/>
              <a:ext cx="1955646" cy="201295"/>
            </a:xfrm>
            <a:prstGeom prst="rect">
              <a:avLst/>
            </a:prstGeom>
          </p:spPr>
          <p:txBody>
            <a:bodyPr anchor="t" rtlCol="false" tIns="0" lIns="0" bIns="0" rIns="0">
              <a:spAutoFit/>
            </a:bodyPr>
            <a:lstStyle/>
            <a:p>
              <a:pPr algn="l" marL="0" indent="0" lvl="0">
                <a:lnSpc>
                  <a:spcPts val="1259"/>
                </a:lnSpc>
                <a:spcBef>
                  <a:spcPct val="0"/>
                </a:spcBef>
              </a:pPr>
              <a:r>
                <a:rPr lang="en-US" sz="899" spc="44">
                  <a:solidFill>
                    <a:srgbClr val="444440"/>
                  </a:solidFill>
                  <a:latin typeface="Lato 2"/>
                </a:rPr>
                <a:t>www.noweb.com</a:t>
              </a:r>
            </a:p>
          </p:txBody>
        </p:sp>
        <p:sp>
          <p:nvSpPr>
            <p:cNvPr name="TextBox 22" id="22"/>
            <p:cNvSpPr txBox="true"/>
            <p:nvPr/>
          </p:nvSpPr>
          <p:spPr>
            <a:xfrm rot="0">
              <a:off x="326132" y="436245"/>
              <a:ext cx="1955646" cy="201295"/>
            </a:xfrm>
            <a:prstGeom prst="rect">
              <a:avLst/>
            </a:prstGeom>
          </p:spPr>
          <p:txBody>
            <a:bodyPr anchor="t" rtlCol="false" tIns="0" lIns="0" bIns="0" rIns="0">
              <a:spAutoFit/>
            </a:bodyPr>
            <a:lstStyle/>
            <a:p>
              <a:pPr algn="l" marL="0" indent="0" lvl="0">
                <a:lnSpc>
                  <a:spcPts val="1259"/>
                </a:lnSpc>
                <a:spcBef>
                  <a:spcPct val="0"/>
                </a:spcBef>
              </a:pPr>
              <a:r>
                <a:rPr lang="en-US" sz="899" spc="44">
                  <a:solidFill>
                    <a:srgbClr val="444440"/>
                  </a:solidFill>
                  <a:latin typeface="Lato 2"/>
                </a:rPr>
                <a:t>nionrahman@gmail.com</a:t>
              </a:r>
            </a:p>
          </p:txBody>
        </p:sp>
        <p:sp>
          <p:nvSpPr>
            <p:cNvPr name="TextBox 23" id="23"/>
            <p:cNvSpPr txBox="true"/>
            <p:nvPr/>
          </p:nvSpPr>
          <p:spPr>
            <a:xfrm rot="0">
              <a:off x="326132" y="-28575"/>
              <a:ext cx="1955646" cy="201295"/>
            </a:xfrm>
            <a:prstGeom prst="rect">
              <a:avLst/>
            </a:prstGeom>
          </p:spPr>
          <p:txBody>
            <a:bodyPr anchor="t" rtlCol="false" tIns="0" lIns="0" bIns="0" rIns="0">
              <a:spAutoFit/>
            </a:bodyPr>
            <a:lstStyle/>
            <a:p>
              <a:pPr algn="l" marL="0" indent="0" lvl="0">
                <a:lnSpc>
                  <a:spcPts val="1259"/>
                </a:lnSpc>
                <a:spcBef>
                  <a:spcPct val="0"/>
                </a:spcBef>
              </a:pPr>
              <a:r>
                <a:rPr lang="en-US" sz="899" spc="44">
                  <a:solidFill>
                    <a:srgbClr val="444440"/>
                  </a:solidFill>
                  <a:latin typeface="Lato 2"/>
                </a:rPr>
                <a:t>01793519323</a:t>
              </a:r>
            </a:p>
          </p:txBody>
        </p:sp>
      </p:grpSp>
      <p:sp>
        <p:nvSpPr>
          <p:cNvPr name="TextBox 24" id="24"/>
          <p:cNvSpPr txBox="true"/>
          <p:nvPr/>
        </p:nvSpPr>
        <p:spPr>
          <a:xfrm rot="0">
            <a:off x="419351" y="5812659"/>
            <a:ext cx="1946043" cy="162030"/>
          </a:xfrm>
          <a:prstGeom prst="rect">
            <a:avLst/>
          </a:prstGeom>
        </p:spPr>
        <p:txBody>
          <a:bodyPr anchor="t" rtlCol="false" tIns="0" lIns="0" bIns="0" rIns="0">
            <a:spAutoFit/>
          </a:bodyPr>
          <a:lstStyle/>
          <a:p>
            <a:pPr algn="l">
              <a:lnSpc>
                <a:spcPts val="1370"/>
              </a:lnSpc>
            </a:pPr>
            <a:r>
              <a:rPr lang="en-US" sz="978" spc="-2">
                <a:solidFill>
                  <a:srgbClr val="414042"/>
                </a:solidFill>
                <a:latin typeface="Lato 1 Heavy"/>
              </a:rPr>
              <a:t>BBA, Manangement</a:t>
            </a:r>
          </a:p>
        </p:txBody>
      </p:sp>
      <p:sp>
        <p:nvSpPr>
          <p:cNvPr name="TextBox 25" id="25"/>
          <p:cNvSpPr txBox="true"/>
          <p:nvPr/>
        </p:nvSpPr>
        <p:spPr>
          <a:xfrm rot="0">
            <a:off x="419351" y="6514548"/>
            <a:ext cx="2418846" cy="162030"/>
          </a:xfrm>
          <a:prstGeom prst="rect">
            <a:avLst/>
          </a:prstGeom>
        </p:spPr>
        <p:txBody>
          <a:bodyPr anchor="t" rtlCol="false" tIns="0" lIns="0" bIns="0" rIns="0">
            <a:spAutoFit/>
          </a:bodyPr>
          <a:lstStyle/>
          <a:p>
            <a:pPr algn="l">
              <a:lnSpc>
                <a:spcPts val="1370"/>
              </a:lnSpc>
            </a:pPr>
            <a:r>
              <a:rPr lang="en-US" sz="978" spc="-2">
                <a:solidFill>
                  <a:srgbClr val="414042"/>
                </a:solidFill>
                <a:latin typeface="Lato 1 Heavy"/>
              </a:rPr>
              <a:t>Higher Secondary School Certificate</a:t>
            </a:r>
          </a:p>
        </p:txBody>
      </p:sp>
      <p:sp>
        <p:nvSpPr>
          <p:cNvPr name="TextBox 26" id="26"/>
          <p:cNvSpPr txBox="true"/>
          <p:nvPr/>
        </p:nvSpPr>
        <p:spPr>
          <a:xfrm rot="0">
            <a:off x="419351" y="7223770"/>
            <a:ext cx="1946043" cy="162030"/>
          </a:xfrm>
          <a:prstGeom prst="rect">
            <a:avLst/>
          </a:prstGeom>
        </p:spPr>
        <p:txBody>
          <a:bodyPr anchor="t" rtlCol="false" tIns="0" lIns="0" bIns="0" rIns="0">
            <a:spAutoFit/>
          </a:bodyPr>
          <a:lstStyle/>
          <a:p>
            <a:pPr algn="l">
              <a:lnSpc>
                <a:spcPts val="1370"/>
              </a:lnSpc>
            </a:pPr>
            <a:r>
              <a:rPr lang="en-US" sz="978" spc="-2">
                <a:solidFill>
                  <a:srgbClr val="414042"/>
                </a:solidFill>
                <a:latin typeface="Lato 1 Heavy"/>
              </a:rPr>
              <a:t>Secondary School Certificate</a:t>
            </a:r>
          </a:p>
        </p:txBody>
      </p:sp>
      <p:sp>
        <p:nvSpPr>
          <p:cNvPr name="TextBox 27" id="27"/>
          <p:cNvSpPr txBox="true"/>
          <p:nvPr/>
        </p:nvSpPr>
        <p:spPr>
          <a:xfrm rot="0">
            <a:off x="419351" y="5590876"/>
            <a:ext cx="2471871" cy="203881"/>
          </a:xfrm>
          <a:prstGeom prst="rect">
            <a:avLst/>
          </a:prstGeom>
        </p:spPr>
        <p:txBody>
          <a:bodyPr anchor="t" rtlCol="false" tIns="0" lIns="0" bIns="0" rIns="0">
            <a:spAutoFit/>
          </a:bodyPr>
          <a:lstStyle/>
          <a:p>
            <a:pPr algn="l">
              <a:lnSpc>
                <a:spcPts val="1644"/>
              </a:lnSpc>
            </a:pPr>
            <a:r>
              <a:rPr lang="en-US" sz="1174" spc="-3">
                <a:solidFill>
                  <a:srgbClr val="414042"/>
                </a:solidFill>
                <a:latin typeface="Lato 1 Heavy"/>
              </a:rPr>
              <a:t>Independent University, Bangladesh</a:t>
            </a:r>
          </a:p>
        </p:txBody>
      </p:sp>
      <p:sp>
        <p:nvSpPr>
          <p:cNvPr name="TextBox 28" id="28"/>
          <p:cNvSpPr txBox="true"/>
          <p:nvPr/>
        </p:nvSpPr>
        <p:spPr>
          <a:xfrm rot="0">
            <a:off x="419351" y="6292765"/>
            <a:ext cx="2418846" cy="203881"/>
          </a:xfrm>
          <a:prstGeom prst="rect">
            <a:avLst/>
          </a:prstGeom>
        </p:spPr>
        <p:txBody>
          <a:bodyPr anchor="t" rtlCol="false" tIns="0" lIns="0" bIns="0" rIns="0">
            <a:spAutoFit/>
          </a:bodyPr>
          <a:lstStyle/>
          <a:p>
            <a:pPr algn="l">
              <a:lnSpc>
                <a:spcPts val="1644"/>
              </a:lnSpc>
            </a:pPr>
            <a:r>
              <a:rPr lang="en-US" sz="1174" spc="-3">
                <a:solidFill>
                  <a:srgbClr val="414042"/>
                </a:solidFill>
                <a:latin typeface="Lato 1 Heavy"/>
              </a:rPr>
              <a:t>Uttara High School and College</a:t>
            </a:r>
          </a:p>
        </p:txBody>
      </p:sp>
      <p:sp>
        <p:nvSpPr>
          <p:cNvPr name="TextBox 29" id="29"/>
          <p:cNvSpPr txBox="true"/>
          <p:nvPr/>
        </p:nvSpPr>
        <p:spPr>
          <a:xfrm rot="0">
            <a:off x="419351" y="7001987"/>
            <a:ext cx="1946043" cy="203881"/>
          </a:xfrm>
          <a:prstGeom prst="rect">
            <a:avLst/>
          </a:prstGeom>
        </p:spPr>
        <p:txBody>
          <a:bodyPr anchor="t" rtlCol="false" tIns="0" lIns="0" bIns="0" rIns="0">
            <a:spAutoFit/>
          </a:bodyPr>
          <a:lstStyle/>
          <a:p>
            <a:pPr algn="l">
              <a:lnSpc>
                <a:spcPts val="1644"/>
              </a:lnSpc>
            </a:pPr>
            <a:r>
              <a:rPr lang="en-US" sz="1174" spc="-3">
                <a:solidFill>
                  <a:srgbClr val="414042"/>
                </a:solidFill>
                <a:latin typeface="Lato 1 Heavy"/>
              </a:rPr>
              <a:t>National Ideal School</a:t>
            </a:r>
          </a:p>
        </p:txBody>
      </p:sp>
      <p:sp>
        <p:nvSpPr>
          <p:cNvPr name="TextBox 30" id="30"/>
          <p:cNvSpPr txBox="true"/>
          <p:nvPr/>
        </p:nvSpPr>
        <p:spPr>
          <a:xfrm rot="0">
            <a:off x="419351" y="5983066"/>
            <a:ext cx="996580" cy="155107"/>
          </a:xfrm>
          <a:prstGeom prst="rect">
            <a:avLst/>
          </a:prstGeom>
        </p:spPr>
        <p:txBody>
          <a:bodyPr anchor="t" rtlCol="false" tIns="0" lIns="0" bIns="0" rIns="0">
            <a:spAutoFit/>
          </a:bodyPr>
          <a:lstStyle/>
          <a:p>
            <a:pPr algn="l">
              <a:lnSpc>
                <a:spcPts val="1230"/>
              </a:lnSpc>
            </a:pPr>
            <a:r>
              <a:rPr lang="en-US" sz="879" spc="41">
                <a:solidFill>
                  <a:srgbClr val="414042"/>
                </a:solidFill>
                <a:latin typeface="Lato 2"/>
              </a:rPr>
              <a:t>Current</a:t>
            </a:r>
          </a:p>
        </p:txBody>
      </p:sp>
      <p:sp>
        <p:nvSpPr>
          <p:cNvPr name="TextBox 31" id="31"/>
          <p:cNvSpPr txBox="true"/>
          <p:nvPr/>
        </p:nvSpPr>
        <p:spPr>
          <a:xfrm rot="0">
            <a:off x="419351" y="6684955"/>
            <a:ext cx="996580" cy="155107"/>
          </a:xfrm>
          <a:prstGeom prst="rect">
            <a:avLst/>
          </a:prstGeom>
        </p:spPr>
        <p:txBody>
          <a:bodyPr anchor="t" rtlCol="false" tIns="0" lIns="0" bIns="0" rIns="0">
            <a:spAutoFit/>
          </a:bodyPr>
          <a:lstStyle/>
          <a:p>
            <a:pPr algn="l">
              <a:lnSpc>
                <a:spcPts val="1230"/>
              </a:lnSpc>
            </a:pPr>
            <a:r>
              <a:rPr lang="en-US" sz="879" spc="41">
                <a:solidFill>
                  <a:srgbClr val="414042"/>
                </a:solidFill>
                <a:latin typeface="Lato 2"/>
              </a:rPr>
              <a:t>2021</a:t>
            </a:r>
          </a:p>
        </p:txBody>
      </p:sp>
      <p:sp>
        <p:nvSpPr>
          <p:cNvPr name="TextBox 32" id="32"/>
          <p:cNvSpPr txBox="true"/>
          <p:nvPr/>
        </p:nvSpPr>
        <p:spPr>
          <a:xfrm rot="0">
            <a:off x="419351" y="7394177"/>
            <a:ext cx="996580" cy="155107"/>
          </a:xfrm>
          <a:prstGeom prst="rect">
            <a:avLst/>
          </a:prstGeom>
        </p:spPr>
        <p:txBody>
          <a:bodyPr anchor="t" rtlCol="false" tIns="0" lIns="0" bIns="0" rIns="0">
            <a:spAutoFit/>
          </a:bodyPr>
          <a:lstStyle/>
          <a:p>
            <a:pPr algn="l">
              <a:lnSpc>
                <a:spcPts val="1230"/>
              </a:lnSpc>
            </a:pPr>
            <a:r>
              <a:rPr lang="en-US" sz="879" spc="41">
                <a:solidFill>
                  <a:srgbClr val="414042"/>
                </a:solidFill>
                <a:latin typeface="Lato 2"/>
              </a:rPr>
              <a:t>2019</a:t>
            </a:r>
          </a:p>
        </p:txBody>
      </p:sp>
      <p:sp>
        <p:nvSpPr>
          <p:cNvPr name="TextBox 33" id="33"/>
          <p:cNvSpPr txBox="true"/>
          <p:nvPr/>
        </p:nvSpPr>
        <p:spPr>
          <a:xfrm rot="0">
            <a:off x="611181" y="7967589"/>
            <a:ext cx="1666304" cy="219075"/>
          </a:xfrm>
          <a:prstGeom prst="rect">
            <a:avLst/>
          </a:prstGeom>
        </p:spPr>
        <p:txBody>
          <a:bodyPr anchor="t" rtlCol="false" tIns="0" lIns="0" bIns="0" rIns="0">
            <a:spAutoFit/>
          </a:bodyPr>
          <a:lstStyle/>
          <a:p>
            <a:pPr algn="ctr">
              <a:lnSpc>
                <a:spcPts val="1680"/>
              </a:lnSpc>
            </a:pPr>
            <a:r>
              <a:rPr lang="en-US" sz="1400" spc="51">
                <a:solidFill>
                  <a:srgbClr val="FFFFFF"/>
                </a:solidFill>
                <a:latin typeface="Lato 1 Heavy"/>
              </a:rPr>
              <a:t>SKILLS</a:t>
            </a:r>
          </a:p>
        </p:txBody>
      </p:sp>
      <p:sp>
        <p:nvSpPr>
          <p:cNvPr name="TextBox 34" id="34"/>
          <p:cNvSpPr txBox="true"/>
          <p:nvPr/>
        </p:nvSpPr>
        <p:spPr>
          <a:xfrm rot="0">
            <a:off x="3021834" y="941653"/>
            <a:ext cx="4141435" cy="1444396"/>
          </a:xfrm>
          <a:prstGeom prst="rect">
            <a:avLst/>
          </a:prstGeom>
        </p:spPr>
        <p:txBody>
          <a:bodyPr anchor="t" rtlCol="false" tIns="0" lIns="0" bIns="0" rIns="0">
            <a:spAutoFit/>
          </a:bodyPr>
          <a:lstStyle/>
          <a:p>
            <a:pPr algn="just">
              <a:lnSpc>
                <a:spcPts val="1460"/>
              </a:lnSpc>
            </a:pPr>
            <a:r>
              <a:rPr lang="en-US" sz="1007">
                <a:solidFill>
                  <a:srgbClr val="000000"/>
                </a:solidFill>
                <a:latin typeface="Lato 2"/>
              </a:rPr>
              <a:t>I am a dedicated and hardworking person with a sharp intellect and a passion for excellence. I am known for my relentless work ethic and ability to deliver outstanding results in challenging environments. Adept at analyzing complex problems, devising innovative solutions, and implementing effective strategies. Possess strong interpersonal skills, enabling seamless collaboration with diverse teams and stakeholders. Eager to leverage my intelligence and work ethic to contribute meaningfully to ambitious projects and initiatives.</a:t>
            </a:r>
          </a:p>
        </p:txBody>
      </p:sp>
      <p:sp>
        <p:nvSpPr>
          <p:cNvPr name="TextBox 35" id="35"/>
          <p:cNvSpPr txBox="true"/>
          <p:nvPr/>
        </p:nvSpPr>
        <p:spPr>
          <a:xfrm rot="0">
            <a:off x="6190977" y="3620958"/>
            <a:ext cx="1085555" cy="191135"/>
          </a:xfrm>
          <a:prstGeom prst="rect">
            <a:avLst/>
          </a:prstGeom>
        </p:spPr>
        <p:txBody>
          <a:bodyPr anchor="t" rtlCol="false" tIns="0" lIns="0" bIns="0" rIns="0">
            <a:spAutoFit/>
          </a:bodyPr>
          <a:lstStyle/>
          <a:p>
            <a:pPr algn="r">
              <a:lnSpc>
                <a:spcPts val="1540"/>
              </a:lnSpc>
            </a:pPr>
            <a:r>
              <a:rPr lang="en-US" sz="1100">
                <a:solidFill>
                  <a:srgbClr val="000000"/>
                </a:solidFill>
                <a:latin typeface="Lato 2"/>
              </a:rPr>
              <a:t>2023</a:t>
            </a:r>
          </a:p>
        </p:txBody>
      </p:sp>
      <p:sp>
        <p:nvSpPr>
          <p:cNvPr name="TextBox 36" id="36"/>
          <p:cNvSpPr txBox="true"/>
          <p:nvPr/>
        </p:nvSpPr>
        <p:spPr>
          <a:xfrm rot="0">
            <a:off x="3040333" y="3777549"/>
            <a:ext cx="2052218" cy="174625"/>
          </a:xfrm>
          <a:prstGeom prst="rect">
            <a:avLst/>
          </a:prstGeom>
        </p:spPr>
        <p:txBody>
          <a:bodyPr anchor="t" rtlCol="false" tIns="0" lIns="0" bIns="0" rIns="0">
            <a:spAutoFit/>
          </a:bodyPr>
          <a:lstStyle/>
          <a:p>
            <a:pPr algn="l">
              <a:lnSpc>
                <a:spcPts val="1400"/>
              </a:lnSpc>
            </a:pPr>
            <a:r>
              <a:rPr lang="en-US" sz="1000" spc="-2">
                <a:solidFill>
                  <a:srgbClr val="000000"/>
                </a:solidFill>
                <a:latin typeface="Lato 1 Heavy"/>
              </a:rPr>
              <a:t>CIS-101 Project</a:t>
            </a:r>
          </a:p>
        </p:txBody>
      </p:sp>
      <p:sp>
        <p:nvSpPr>
          <p:cNvPr name="TextBox 37" id="37"/>
          <p:cNvSpPr txBox="true"/>
          <p:nvPr/>
        </p:nvSpPr>
        <p:spPr>
          <a:xfrm rot="0">
            <a:off x="3040333" y="3471675"/>
            <a:ext cx="1302004" cy="273050"/>
          </a:xfrm>
          <a:prstGeom prst="rect">
            <a:avLst/>
          </a:prstGeom>
        </p:spPr>
        <p:txBody>
          <a:bodyPr anchor="t" rtlCol="false" tIns="0" lIns="0" bIns="0" rIns="0">
            <a:spAutoFit/>
          </a:bodyPr>
          <a:lstStyle/>
          <a:p>
            <a:pPr algn="just">
              <a:lnSpc>
                <a:spcPts val="2499"/>
              </a:lnSpc>
            </a:pPr>
            <a:r>
              <a:rPr lang="en-US" sz="999">
                <a:solidFill>
                  <a:srgbClr val="000000"/>
                </a:solidFill>
                <a:latin typeface="Lato 2"/>
              </a:rPr>
              <a:t>Research Assistant</a:t>
            </a:r>
          </a:p>
        </p:txBody>
      </p:sp>
      <p:sp>
        <p:nvSpPr>
          <p:cNvPr name="TextBox 38" id="38"/>
          <p:cNvSpPr txBox="true"/>
          <p:nvPr/>
        </p:nvSpPr>
        <p:spPr>
          <a:xfrm rot="0">
            <a:off x="419351" y="8477393"/>
            <a:ext cx="1510616" cy="158115"/>
          </a:xfrm>
          <a:prstGeom prst="rect">
            <a:avLst/>
          </a:prstGeom>
        </p:spPr>
        <p:txBody>
          <a:bodyPr anchor="t" rtlCol="false" tIns="0" lIns="0" bIns="0" rIns="0">
            <a:spAutoFit/>
          </a:bodyPr>
          <a:lstStyle/>
          <a:p>
            <a:pPr algn="l" marL="194310" indent="-97155" lvl="1">
              <a:lnSpc>
                <a:spcPts val="1259"/>
              </a:lnSpc>
              <a:buFont typeface="Arial"/>
              <a:buChar char="•"/>
            </a:pPr>
            <a:r>
              <a:rPr lang="en-US" sz="899" spc="-2">
                <a:solidFill>
                  <a:srgbClr val="414042"/>
                </a:solidFill>
                <a:latin typeface="Lato 2"/>
              </a:rPr>
              <a:t>Project Management</a:t>
            </a:r>
          </a:p>
        </p:txBody>
      </p:sp>
      <p:sp>
        <p:nvSpPr>
          <p:cNvPr name="TextBox 39" id="39"/>
          <p:cNvSpPr txBox="true"/>
          <p:nvPr/>
        </p:nvSpPr>
        <p:spPr>
          <a:xfrm rot="0">
            <a:off x="419351" y="8806310"/>
            <a:ext cx="1287940" cy="158115"/>
          </a:xfrm>
          <a:prstGeom prst="rect">
            <a:avLst/>
          </a:prstGeom>
        </p:spPr>
        <p:txBody>
          <a:bodyPr anchor="t" rtlCol="false" tIns="0" lIns="0" bIns="0" rIns="0">
            <a:spAutoFit/>
          </a:bodyPr>
          <a:lstStyle/>
          <a:p>
            <a:pPr algn="l" marL="194310" indent="-97155" lvl="1">
              <a:lnSpc>
                <a:spcPts val="1259"/>
              </a:lnSpc>
              <a:buFont typeface="Arial"/>
              <a:buChar char="•"/>
            </a:pPr>
            <a:r>
              <a:rPr lang="en-US" sz="899" spc="-2">
                <a:solidFill>
                  <a:srgbClr val="414042"/>
                </a:solidFill>
                <a:latin typeface="Lato 2"/>
              </a:rPr>
              <a:t>Strategic Thinking</a:t>
            </a:r>
          </a:p>
        </p:txBody>
      </p:sp>
      <p:sp>
        <p:nvSpPr>
          <p:cNvPr name="TextBox 40" id="40"/>
          <p:cNvSpPr txBox="true"/>
          <p:nvPr/>
        </p:nvSpPr>
        <p:spPr>
          <a:xfrm rot="0">
            <a:off x="419351" y="9464144"/>
            <a:ext cx="1027538" cy="158115"/>
          </a:xfrm>
          <a:prstGeom prst="rect">
            <a:avLst/>
          </a:prstGeom>
        </p:spPr>
        <p:txBody>
          <a:bodyPr anchor="t" rtlCol="false" tIns="0" lIns="0" bIns="0" rIns="0">
            <a:spAutoFit/>
          </a:bodyPr>
          <a:lstStyle/>
          <a:p>
            <a:pPr algn="l" marL="194310" indent="-97155" lvl="1">
              <a:lnSpc>
                <a:spcPts val="1259"/>
              </a:lnSpc>
              <a:buFont typeface="Arial"/>
              <a:buChar char="•"/>
            </a:pPr>
            <a:r>
              <a:rPr lang="en-US" sz="899" spc="-2">
                <a:solidFill>
                  <a:srgbClr val="414042"/>
                </a:solidFill>
                <a:latin typeface="Lato 2"/>
              </a:rPr>
              <a:t>Communication</a:t>
            </a:r>
          </a:p>
        </p:txBody>
      </p:sp>
      <p:sp>
        <p:nvSpPr>
          <p:cNvPr name="TextBox 41" id="41"/>
          <p:cNvSpPr txBox="true"/>
          <p:nvPr/>
        </p:nvSpPr>
        <p:spPr>
          <a:xfrm rot="0">
            <a:off x="419351" y="9793061"/>
            <a:ext cx="1287940" cy="158115"/>
          </a:xfrm>
          <a:prstGeom prst="rect">
            <a:avLst/>
          </a:prstGeom>
        </p:spPr>
        <p:txBody>
          <a:bodyPr anchor="t" rtlCol="false" tIns="0" lIns="0" bIns="0" rIns="0">
            <a:spAutoFit/>
          </a:bodyPr>
          <a:lstStyle/>
          <a:p>
            <a:pPr algn="l" marL="194310" indent="-97155" lvl="1">
              <a:lnSpc>
                <a:spcPts val="1259"/>
              </a:lnSpc>
              <a:buFont typeface="Arial"/>
              <a:buChar char="•"/>
            </a:pPr>
            <a:r>
              <a:rPr lang="en-US" sz="899" spc="-2">
                <a:solidFill>
                  <a:srgbClr val="414042"/>
                </a:solidFill>
                <a:latin typeface="Lato 2"/>
              </a:rPr>
              <a:t>Networking</a:t>
            </a:r>
          </a:p>
        </p:txBody>
      </p:sp>
      <p:sp>
        <p:nvSpPr>
          <p:cNvPr name="TextBox 42" id="42"/>
          <p:cNvSpPr txBox="true"/>
          <p:nvPr/>
        </p:nvSpPr>
        <p:spPr>
          <a:xfrm rot="0">
            <a:off x="419351" y="9135227"/>
            <a:ext cx="1027538" cy="158115"/>
          </a:xfrm>
          <a:prstGeom prst="rect">
            <a:avLst/>
          </a:prstGeom>
        </p:spPr>
        <p:txBody>
          <a:bodyPr anchor="t" rtlCol="false" tIns="0" lIns="0" bIns="0" rIns="0">
            <a:spAutoFit/>
          </a:bodyPr>
          <a:lstStyle/>
          <a:p>
            <a:pPr algn="l" marL="194310" indent="-97155" lvl="1">
              <a:lnSpc>
                <a:spcPts val="1259"/>
              </a:lnSpc>
              <a:buFont typeface="Arial"/>
              <a:buChar char="•"/>
            </a:pPr>
            <a:r>
              <a:rPr lang="en-US" sz="899" spc="-2">
                <a:solidFill>
                  <a:srgbClr val="414042"/>
                </a:solidFill>
                <a:latin typeface="Lato 2"/>
              </a:rPr>
              <a:t>Leadership</a:t>
            </a:r>
          </a:p>
        </p:txBody>
      </p:sp>
      <p:sp>
        <p:nvSpPr>
          <p:cNvPr name="TextBox 43" id="43"/>
          <p:cNvSpPr txBox="true"/>
          <p:nvPr/>
        </p:nvSpPr>
        <p:spPr>
          <a:xfrm rot="0">
            <a:off x="253281" y="2574912"/>
            <a:ext cx="2430810" cy="247650"/>
          </a:xfrm>
          <a:prstGeom prst="rect">
            <a:avLst/>
          </a:prstGeom>
        </p:spPr>
        <p:txBody>
          <a:bodyPr anchor="t" rtlCol="false" tIns="0" lIns="0" bIns="0" rIns="0">
            <a:spAutoFit/>
          </a:bodyPr>
          <a:lstStyle/>
          <a:p>
            <a:pPr>
              <a:lnSpc>
                <a:spcPts val="2099"/>
              </a:lnSpc>
              <a:spcBef>
                <a:spcPct val="0"/>
              </a:spcBef>
            </a:pPr>
            <a:r>
              <a:rPr lang="en-US" sz="1499" spc="320">
                <a:solidFill>
                  <a:srgbClr val="4D4D4F"/>
                </a:solidFill>
                <a:latin typeface="Lato 2"/>
              </a:rPr>
              <a:t>Student</a:t>
            </a:r>
          </a:p>
        </p:txBody>
      </p:sp>
      <p:sp>
        <p:nvSpPr>
          <p:cNvPr name="TextBox 44" id="44"/>
          <p:cNvSpPr txBox="true"/>
          <p:nvPr/>
        </p:nvSpPr>
        <p:spPr>
          <a:xfrm rot="0">
            <a:off x="253281" y="1795689"/>
            <a:ext cx="2978103" cy="464898"/>
          </a:xfrm>
          <a:prstGeom prst="rect">
            <a:avLst/>
          </a:prstGeom>
        </p:spPr>
        <p:txBody>
          <a:bodyPr anchor="t" rtlCol="false" tIns="0" lIns="0" bIns="0" rIns="0">
            <a:spAutoFit/>
          </a:bodyPr>
          <a:lstStyle/>
          <a:p>
            <a:pPr algn="l">
              <a:lnSpc>
                <a:spcPts val="3775"/>
              </a:lnSpc>
            </a:pPr>
            <a:r>
              <a:rPr lang="en-US" sz="2696">
                <a:solidFill>
                  <a:srgbClr val="333132"/>
                </a:solidFill>
                <a:latin typeface="Lato 1 Heavy"/>
              </a:rPr>
              <a:t>Nadim Rahman</a:t>
            </a:r>
          </a:p>
        </p:txBody>
      </p:sp>
      <p:sp>
        <p:nvSpPr>
          <p:cNvPr name="TextBox 45" id="45"/>
          <p:cNvSpPr txBox="true"/>
          <p:nvPr/>
        </p:nvSpPr>
        <p:spPr>
          <a:xfrm rot="0">
            <a:off x="253281" y="2072628"/>
            <a:ext cx="3221869" cy="530859"/>
          </a:xfrm>
          <a:prstGeom prst="rect">
            <a:avLst/>
          </a:prstGeom>
        </p:spPr>
        <p:txBody>
          <a:bodyPr anchor="t" rtlCol="false" tIns="0" lIns="0" bIns="0" rIns="0">
            <a:spAutoFit/>
          </a:bodyPr>
          <a:lstStyle/>
          <a:p>
            <a:pPr algn="l">
              <a:lnSpc>
                <a:spcPts val="4340"/>
              </a:lnSpc>
            </a:pPr>
            <a:r>
              <a:rPr lang="en-US" sz="3100">
                <a:solidFill>
                  <a:srgbClr val="333132"/>
                </a:solidFill>
                <a:latin typeface="Lato 2"/>
              </a:rPr>
              <a:t>Nion</a:t>
            </a:r>
          </a:p>
        </p:txBody>
      </p:sp>
      <p:sp>
        <p:nvSpPr>
          <p:cNvPr name="TextBox 46" id="46"/>
          <p:cNvSpPr txBox="true"/>
          <p:nvPr/>
        </p:nvSpPr>
        <p:spPr>
          <a:xfrm rot="0">
            <a:off x="3021834" y="560217"/>
            <a:ext cx="2120527" cy="219075"/>
          </a:xfrm>
          <a:prstGeom prst="rect">
            <a:avLst/>
          </a:prstGeom>
        </p:spPr>
        <p:txBody>
          <a:bodyPr anchor="t" rtlCol="false" tIns="0" lIns="0" bIns="0" rIns="0">
            <a:spAutoFit/>
          </a:bodyPr>
          <a:lstStyle/>
          <a:p>
            <a:pPr>
              <a:lnSpc>
                <a:spcPts val="1680"/>
              </a:lnSpc>
            </a:pPr>
            <a:r>
              <a:rPr lang="en-US" sz="1400" spc="51">
                <a:solidFill>
                  <a:srgbClr val="000000"/>
                </a:solidFill>
                <a:latin typeface="Lato 1 Heavy"/>
              </a:rPr>
              <a:t>ABOUT ME </a:t>
            </a:r>
          </a:p>
        </p:txBody>
      </p:sp>
      <p:sp>
        <p:nvSpPr>
          <p:cNvPr name="AutoShape 47" id="47"/>
          <p:cNvSpPr/>
          <p:nvPr/>
        </p:nvSpPr>
        <p:spPr>
          <a:xfrm>
            <a:off x="4960385" y="674517"/>
            <a:ext cx="2426145" cy="0"/>
          </a:xfrm>
          <a:prstGeom prst="line">
            <a:avLst/>
          </a:prstGeom>
          <a:ln cap="flat" w="9525">
            <a:solidFill>
              <a:srgbClr val="000000"/>
            </a:solidFill>
            <a:prstDash val="solid"/>
            <a:headEnd type="none" len="sm" w="sm"/>
            <a:tailEnd type="none" len="sm" w="sm"/>
          </a:ln>
        </p:spPr>
      </p:sp>
      <p:sp>
        <p:nvSpPr>
          <p:cNvPr name="TextBox 48" id="48"/>
          <p:cNvSpPr txBox="true"/>
          <p:nvPr/>
        </p:nvSpPr>
        <p:spPr>
          <a:xfrm rot="0">
            <a:off x="3021834" y="6499941"/>
            <a:ext cx="2272548" cy="219075"/>
          </a:xfrm>
          <a:prstGeom prst="rect">
            <a:avLst/>
          </a:prstGeom>
        </p:spPr>
        <p:txBody>
          <a:bodyPr anchor="t" rtlCol="false" tIns="0" lIns="0" bIns="0" rIns="0">
            <a:spAutoFit/>
          </a:bodyPr>
          <a:lstStyle/>
          <a:p>
            <a:pPr>
              <a:lnSpc>
                <a:spcPts val="1680"/>
              </a:lnSpc>
            </a:pPr>
            <a:r>
              <a:rPr lang="en-US" sz="1400" spc="51">
                <a:solidFill>
                  <a:srgbClr val="000000"/>
                </a:solidFill>
                <a:latin typeface="Lato 1 Heavy"/>
              </a:rPr>
              <a:t>REFERENCES</a:t>
            </a:r>
          </a:p>
        </p:txBody>
      </p:sp>
      <p:sp>
        <p:nvSpPr>
          <p:cNvPr name="TextBox 49" id="49"/>
          <p:cNvSpPr txBox="true"/>
          <p:nvPr/>
        </p:nvSpPr>
        <p:spPr>
          <a:xfrm rot="0">
            <a:off x="3440934" y="7457443"/>
            <a:ext cx="1409453" cy="147108"/>
          </a:xfrm>
          <a:prstGeom prst="rect">
            <a:avLst/>
          </a:prstGeom>
        </p:spPr>
        <p:txBody>
          <a:bodyPr anchor="t" rtlCol="false" tIns="0" lIns="0" bIns="0" rIns="0">
            <a:spAutoFit/>
          </a:bodyPr>
          <a:lstStyle/>
          <a:p>
            <a:pPr algn="l">
              <a:lnSpc>
                <a:spcPts val="1159"/>
              </a:lnSpc>
            </a:pPr>
            <a:r>
              <a:rPr lang="en-US" sz="799" spc="-2">
                <a:solidFill>
                  <a:srgbClr val="000000"/>
                </a:solidFill>
                <a:latin typeface="Lato 2"/>
              </a:rPr>
              <a:t>rkhan@gmail.com</a:t>
            </a:r>
          </a:p>
        </p:txBody>
      </p:sp>
      <p:sp>
        <p:nvSpPr>
          <p:cNvPr name="TextBox 50" id="50"/>
          <p:cNvSpPr txBox="true"/>
          <p:nvPr/>
        </p:nvSpPr>
        <p:spPr>
          <a:xfrm rot="0">
            <a:off x="3021834" y="6983068"/>
            <a:ext cx="1938551" cy="207645"/>
          </a:xfrm>
          <a:prstGeom prst="rect">
            <a:avLst/>
          </a:prstGeom>
        </p:spPr>
        <p:txBody>
          <a:bodyPr anchor="t" rtlCol="false" tIns="0" lIns="0" bIns="0" rIns="0">
            <a:spAutoFit/>
          </a:bodyPr>
          <a:lstStyle/>
          <a:p>
            <a:pPr algn="l">
              <a:lnSpc>
                <a:spcPts val="1679"/>
              </a:lnSpc>
            </a:pPr>
            <a:r>
              <a:rPr lang="en-US" sz="1199" spc="-2">
                <a:solidFill>
                  <a:srgbClr val="000000"/>
                </a:solidFill>
                <a:latin typeface="Lato 1 Heavy"/>
              </a:rPr>
              <a:t>Razib Hayat Khan, Ph.D.</a:t>
            </a:r>
          </a:p>
        </p:txBody>
      </p:sp>
      <p:sp>
        <p:nvSpPr>
          <p:cNvPr name="TextBox 51" id="51"/>
          <p:cNvSpPr txBox="true"/>
          <p:nvPr/>
        </p:nvSpPr>
        <p:spPr>
          <a:xfrm rot="0">
            <a:off x="3021834" y="7473547"/>
            <a:ext cx="419100" cy="124426"/>
          </a:xfrm>
          <a:prstGeom prst="rect">
            <a:avLst/>
          </a:prstGeom>
        </p:spPr>
        <p:txBody>
          <a:bodyPr anchor="t" rtlCol="false" tIns="0" lIns="0" bIns="0" rIns="0">
            <a:spAutoFit/>
          </a:bodyPr>
          <a:lstStyle/>
          <a:p>
            <a:pPr algn="just">
              <a:lnSpc>
                <a:spcPts val="943"/>
              </a:lnSpc>
            </a:pPr>
            <a:r>
              <a:rPr lang="en-US" sz="700" spc="-1">
                <a:solidFill>
                  <a:srgbClr val="322C2C"/>
                </a:solidFill>
                <a:latin typeface="Lato 2 Bold"/>
              </a:rPr>
              <a:t>Email :</a:t>
            </a:r>
          </a:p>
        </p:txBody>
      </p:sp>
      <p:sp>
        <p:nvSpPr>
          <p:cNvPr name="TextBox 52" id="52"/>
          <p:cNvSpPr txBox="true"/>
          <p:nvPr/>
        </p:nvSpPr>
        <p:spPr>
          <a:xfrm rot="0">
            <a:off x="3021834" y="7205563"/>
            <a:ext cx="1765135" cy="165100"/>
          </a:xfrm>
          <a:prstGeom prst="rect">
            <a:avLst/>
          </a:prstGeom>
        </p:spPr>
        <p:txBody>
          <a:bodyPr anchor="t" rtlCol="false" tIns="0" lIns="0" bIns="0" rIns="0">
            <a:spAutoFit/>
          </a:bodyPr>
          <a:lstStyle/>
          <a:p>
            <a:pPr algn="l">
              <a:lnSpc>
                <a:spcPts val="1399"/>
              </a:lnSpc>
            </a:pPr>
            <a:r>
              <a:rPr lang="en-US" sz="999" spc="-2">
                <a:solidFill>
                  <a:srgbClr val="000000"/>
                </a:solidFill>
                <a:latin typeface="Lato 2"/>
              </a:rPr>
              <a:t>Assistant Professor</a:t>
            </a:r>
          </a:p>
        </p:txBody>
      </p:sp>
      <p:sp>
        <p:nvSpPr>
          <p:cNvPr name="AutoShape 53" id="53"/>
          <p:cNvSpPr/>
          <p:nvPr/>
        </p:nvSpPr>
        <p:spPr>
          <a:xfrm>
            <a:off x="4850387" y="6614241"/>
            <a:ext cx="2426145" cy="0"/>
          </a:xfrm>
          <a:prstGeom prst="line">
            <a:avLst/>
          </a:prstGeom>
          <a:ln cap="flat" w="9525">
            <a:solidFill>
              <a:srgbClr val="000000"/>
            </a:solidFill>
            <a:prstDash val="solid"/>
            <a:headEnd type="none" len="sm" w="sm"/>
            <a:tailEnd type="none" len="sm" w="sm"/>
          </a:ln>
        </p:spPr>
      </p:sp>
      <p:sp>
        <p:nvSpPr>
          <p:cNvPr name="TextBox 54" id="54"/>
          <p:cNvSpPr txBox="true"/>
          <p:nvPr/>
        </p:nvSpPr>
        <p:spPr>
          <a:xfrm rot="0">
            <a:off x="3021834" y="3235196"/>
            <a:ext cx="2120527" cy="219075"/>
          </a:xfrm>
          <a:prstGeom prst="rect">
            <a:avLst/>
          </a:prstGeom>
        </p:spPr>
        <p:txBody>
          <a:bodyPr anchor="t" rtlCol="false" tIns="0" lIns="0" bIns="0" rIns="0">
            <a:spAutoFit/>
          </a:bodyPr>
          <a:lstStyle/>
          <a:p>
            <a:pPr>
              <a:lnSpc>
                <a:spcPts val="1680"/>
              </a:lnSpc>
            </a:pPr>
            <a:r>
              <a:rPr lang="en-US" sz="1400" spc="51">
                <a:solidFill>
                  <a:srgbClr val="000000"/>
                </a:solidFill>
                <a:latin typeface="Lato 1 Bold"/>
              </a:rPr>
              <a:t>WOEK EXPERIENCE</a:t>
            </a:r>
          </a:p>
        </p:txBody>
      </p:sp>
      <p:sp>
        <p:nvSpPr>
          <p:cNvPr name="AutoShape 55" id="55"/>
          <p:cNvSpPr/>
          <p:nvPr/>
        </p:nvSpPr>
        <p:spPr>
          <a:xfrm>
            <a:off x="4960385" y="3349496"/>
            <a:ext cx="2426145" cy="0"/>
          </a:xfrm>
          <a:prstGeom prst="line">
            <a:avLst/>
          </a:prstGeom>
          <a:ln cap="flat" w="9525">
            <a:solidFill>
              <a:srgbClr val="000000"/>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DAFxQdaFlKY</dc:identifier>
  <dcterms:modified xsi:type="dcterms:W3CDTF">2011-08-01T06:04:30Z</dcterms:modified>
  <cp:revision>1</cp:revision>
  <dc:title>Professional CV Resume</dc:title>
</cp:coreProperties>
</file>

<file path=docProps/thumbnail.jpeg>
</file>